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Roboto" panose="020B060402020202020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26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e507aab2a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de507aab2a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de507aab2a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de507aab2a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de507aab2a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de507aab2a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de507aab2a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de507aab2a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de77366b0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de77366b0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2676000" cy="74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ГНЯВ</a:t>
            </a:r>
            <a:endParaRPr b="1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-149100" y="758075"/>
            <a:ext cx="3995400" cy="23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D0D0D"/>
              </a:buClr>
              <a:buSzPts val="1900"/>
              <a:buFont typeface="Roboto"/>
              <a:buChar char="●"/>
            </a:pPr>
            <a:r>
              <a:rPr lang="en" sz="19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Овластяване и вътрешен огън</a:t>
            </a:r>
            <a:endParaRPr sz="19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900"/>
              <a:buFont typeface="Roboto"/>
              <a:buChar char="●"/>
            </a:pPr>
            <a:r>
              <a:rPr lang="en" sz="19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Ангажимент за промяна</a:t>
            </a:r>
            <a:endParaRPr sz="19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900"/>
              <a:buFont typeface="Roboto"/>
              <a:buChar char="●"/>
            </a:pPr>
            <a:r>
              <a:rPr lang="en" sz="19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Ясно „Да“ и ясно „Не“</a:t>
            </a:r>
            <a:endParaRPr sz="19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900"/>
              <a:buFont typeface="Roboto"/>
              <a:buChar char="●"/>
            </a:pPr>
            <a:r>
              <a:rPr lang="en" sz="19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Заемане на позиция</a:t>
            </a:r>
            <a:endParaRPr sz="19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900"/>
              <a:buFont typeface="Roboto"/>
              <a:buChar char="●"/>
            </a:pPr>
            <a:r>
              <a:rPr lang="en" sz="19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Вземане на решения</a:t>
            </a:r>
            <a:endParaRPr sz="19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900"/>
              <a:buFont typeface="Roboto"/>
              <a:buChar char="●"/>
            </a:pPr>
            <a:r>
              <a:rPr lang="en" sz="19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Линейна яснота</a:t>
            </a:r>
            <a:endParaRPr sz="19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None/>
            </a:pP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46300" y="786079"/>
            <a:ext cx="5297700" cy="24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36000"/>
              </a:lnSpc>
              <a:spcBef>
                <a:spcPts val="600"/>
              </a:spcBef>
              <a:spcAft>
                <a:spcPts val="2100"/>
              </a:spcAft>
              <a:buNone/>
            </a:pPr>
            <a:r>
              <a:rPr lang="en" sz="17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Действията следват думите и виталност. Ангажирайте се както вътрешно, така и външно. Поставете ясни граници и здравословни ограничения. Отстоявайте себе си и другите, и бъдете граждански смели. Вдъхнете живот на нещата или ги прекратете. Бъдете решително ясни, с цели и визия в сърцето.</a:t>
            </a:r>
            <a:endParaRPr sz="1700" i="1">
              <a:solidFill>
                <a:schemeClr val="dk2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4123675" y="-33150"/>
            <a:ext cx="50205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Какво искам? Какво не искам? Какво не е правилно за мен? Няма да участвам в това! Какво е важно за мен? Къде мога да направя промяна?</a:t>
            </a:r>
            <a:endParaRPr sz="1300" i="1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Google Shape;58;p13"/>
          <p:cNvSpPr txBox="1">
            <a:spLocks noGrp="1"/>
          </p:cNvSpPr>
          <p:nvPr>
            <p:ph type="ctrTitle"/>
          </p:nvPr>
        </p:nvSpPr>
        <p:spPr>
          <a:xfrm>
            <a:off x="5993400" y="3251775"/>
            <a:ext cx="3150600" cy="46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457200" lvl="0" indent="-419100" algn="r" rtl="0"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" sz="3000"/>
              <a:t>ЯСНОТА</a:t>
            </a:r>
            <a:endParaRPr sz="3000"/>
          </a:p>
        </p:txBody>
      </p:sp>
      <p:sp>
        <p:nvSpPr>
          <p:cNvPr id="59" name="Google Shape;59;p13"/>
          <p:cNvSpPr/>
          <p:nvPr/>
        </p:nvSpPr>
        <p:spPr>
          <a:xfrm>
            <a:off x="125" y="3846725"/>
            <a:ext cx="9144000" cy="129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25" y="3846725"/>
            <a:ext cx="91440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>
                <a:solidFill>
                  <a:schemeClr val="dk1"/>
                </a:solidFill>
              </a:rPr>
              <a:t>Разрушение / Насилие / Фанатизъм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>
                <a:solidFill>
                  <a:schemeClr val="dk1"/>
                </a:solidFill>
              </a:rPr>
              <a:t>Желание всичко да бъде под контрол / Мисионерски плам</a:t>
            </a:r>
            <a:endParaRPr sz="2000" b="1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125" y="4483475"/>
            <a:ext cx="9144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++ Агресивен, холеричен, критичен, фрустриран</a:t>
            </a:r>
            <a:endParaRPr sz="1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-- Неясен, съмнителен, безграничен, нерешителен, неспособен на действие, лесно манипулируем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/>
          <p:nvPr/>
        </p:nvSpPr>
        <p:spPr>
          <a:xfrm>
            <a:off x="125" y="3846725"/>
            <a:ext cx="9144000" cy="129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67" name="Google Shape;67;p14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3300900" cy="74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ТЪГА</a:t>
            </a:r>
            <a:endParaRPr b="1"/>
          </a:p>
        </p:txBody>
      </p:sp>
      <p:sp>
        <p:nvSpPr>
          <p:cNvPr id="68" name="Google Shape;68;p14"/>
          <p:cNvSpPr txBox="1">
            <a:spLocks noGrp="1"/>
          </p:cNvSpPr>
          <p:nvPr>
            <p:ph type="subTitle" idx="1"/>
          </p:nvPr>
        </p:nvSpPr>
        <p:spPr>
          <a:xfrm>
            <a:off x="-149100" y="758075"/>
            <a:ext cx="4297800" cy="260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D0D0D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Приемане</a:t>
            </a:r>
            <a:endParaRPr sz="20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Създаване на мир</a:t>
            </a:r>
            <a:endParaRPr sz="20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Освобождаване</a:t>
            </a:r>
            <a:endParaRPr sz="20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Прочистване и поток</a:t>
            </a:r>
            <a:endParaRPr sz="20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Дълбоко, широко, меко</a:t>
            </a:r>
            <a:endParaRPr sz="20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Признаване на безпомощност</a:t>
            </a:r>
            <a:endParaRPr sz="20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Разпознаване на значимостта</a:t>
            </a:r>
            <a:endParaRPr sz="20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None/>
            </a:pPr>
            <a:endParaRPr sz="20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4182800" y="786075"/>
            <a:ext cx="4961100" cy="24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36000"/>
              </a:lnSpc>
              <a:spcBef>
                <a:spcPts val="600"/>
              </a:spcBef>
              <a:spcAft>
                <a:spcPts val="2100"/>
              </a:spcAft>
              <a:buNone/>
            </a:pPr>
            <a: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</a:t>
            </a: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риемете и прегърнете това, което не може да бъде променено.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Помирете се с желанията и фактите.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Освободете съпротивата, предайте се на потока на живота.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Освободете се от вярвания, концепции и блокажи..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Прегърнете мъдростта на черния ин, намерете мир в скритото..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Отпуснете се и отворете сърцето си за любов..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Разберете „дълбочинната“ важност..</a:t>
            </a:r>
            <a:endParaRPr sz="1300" i="1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4452725" y="-33150"/>
            <a:ext cx="4691400" cy="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What do I find unfortunate but cannot change? 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What did I wish for?</a:t>
            </a:r>
            <a:endParaRPr sz="1300" i="1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ctrTitle"/>
          </p:nvPr>
        </p:nvSpPr>
        <p:spPr>
          <a:xfrm>
            <a:off x="1370875" y="3251775"/>
            <a:ext cx="7773000" cy="46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457200" lvl="0" indent="-419100" algn="r" rtl="0"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" sz="3000"/>
              <a:t>C O M P A S S I O N &amp; (S E L F) L O V E</a:t>
            </a:r>
            <a:endParaRPr sz="3000"/>
          </a:p>
        </p:txBody>
      </p:sp>
      <p:sp>
        <p:nvSpPr>
          <p:cNvPr id="72" name="Google Shape;72;p14"/>
          <p:cNvSpPr txBox="1"/>
          <p:nvPr/>
        </p:nvSpPr>
        <p:spPr>
          <a:xfrm>
            <a:off x="0" y="4497000"/>
            <a:ext cx="9144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++ Пасивни, депресирани, самосъжаляващи се, неспособни на действие („други трябва да го оправят“)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-- Повърхностни, безразлични, потискащи, безчувствени, безрадостни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0" y="3999125"/>
            <a:ext cx="9144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Пасивност / </a:t>
            </a:r>
            <a:r>
              <a:rPr lang="en" sz="2000">
                <a:solidFill>
                  <a:schemeClr val="dk1"/>
                </a:solidFill>
              </a:rPr>
              <a:t>Примирение / Самосъжаление / Жертвена роля / Депресия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2676000" cy="74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СТРАХ</a:t>
            </a:r>
            <a:endParaRPr b="1"/>
          </a:p>
        </p:txBody>
      </p:sp>
      <p:sp>
        <p:nvSpPr>
          <p:cNvPr id="79" name="Google Shape;79;p15"/>
          <p:cNvSpPr txBox="1">
            <a:spLocks noGrp="1"/>
          </p:cNvSpPr>
          <p:nvPr>
            <p:ph type="subTitle" idx="1"/>
          </p:nvPr>
        </p:nvSpPr>
        <p:spPr>
          <a:xfrm>
            <a:off x="-149100" y="758075"/>
            <a:ext cx="4406400" cy="23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Креативност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Сигнал за неизвестното и опасността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Преход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Смелост и приключение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Смърт и прераждане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Преодоляване и разширяване на границите</a:t>
            </a:r>
            <a:endParaRPr sz="2100"/>
          </a:p>
        </p:txBody>
      </p:sp>
      <p:sp>
        <p:nvSpPr>
          <p:cNvPr id="80" name="Google Shape;80;p15"/>
          <p:cNvSpPr txBox="1"/>
          <p:nvPr/>
        </p:nvSpPr>
        <p:spPr>
          <a:xfrm>
            <a:off x="3595375" y="786075"/>
            <a:ext cx="5548800" cy="24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36000"/>
              </a:lnSpc>
              <a:spcBef>
                <a:spcPts val="600"/>
              </a:spcBef>
              <a:spcAft>
                <a:spcPts val="2100"/>
              </a:spcAft>
              <a:buNone/>
            </a:pPr>
            <a: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Изпробвайте нови възможности, пътища за бягство и решения.</a:t>
            </a:r>
            <a:b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Погледнете непознатото от безопасно място и се справяйте с опасностите внимателно и осъзнато.</a:t>
            </a:r>
            <a:b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Преодолявайте пропастта между непознатото и познатото.</a:t>
            </a:r>
            <a:b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Разширете зоната си на комфорт и израснете отвъд себе си.</a:t>
            </a:r>
            <a:b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Изживейте растеж чрез трансформация.</a:t>
            </a:r>
            <a:b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5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Смело се впуснете в непознатото.</a:t>
            </a:r>
            <a:endParaRPr sz="1500" i="1">
              <a:solidFill>
                <a:schemeClr val="dk2"/>
              </a:solidFill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4452725" y="-33150"/>
            <a:ext cx="46914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Какво намирам за ужасно или ужасяващо? 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Какво не мога нито да приема, нито да променя? 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Какъв е моят копнеж?</a:t>
            </a:r>
            <a:endParaRPr sz="1300" i="1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Google Shape;82;p15"/>
          <p:cNvSpPr txBox="1">
            <a:spLocks noGrp="1"/>
          </p:cNvSpPr>
          <p:nvPr>
            <p:ph type="ctrTitle"/>
          </p:nvPr>
        </p:nvSpPr>
        <p:spPr>
          <a:xfrm>
            <a:off x="5128725" y="3319000"/>
            <a:ext cx="4015500" cy="46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457200" lvl="0" indent="-419100" algn="r" rtl="0"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" sz="3000"/>
              <a:t>К Р Е Т И В Н О С Т</a:t>
            </a:r>
            <a:endParaRPr sz="3000"/>
          </a:p>
        </p:txBody>
      </p:sp>
      <p:sp>
        <p:nvSpPr>
          <p:cNvPr id="83" name="Google Shape;83;p15"/>
          <p:cNvSpPr/>
          <p:nvPr/>
        </p:nvSpPr>
        <p:spPr>
          <a:xfrm>
            <a:off x="125" y="3846725"/>
            <a:ext cx="9144000" cy="129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125" y="3999125"/>
            <a:ext cx="9144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Парализа / </a:t>
            </a:r>
            <a:r>
              <a:rPr lang="en" sz="2000">
                <a:solidFill>
                  <a:schemeClr val="dk1"/>
                </a:solidFill>
              </a:rPr>
              <a:t>Безнадеждност / Безизходица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125" y="4483475"/>
            <a:ext cx="9144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++ В капан, нервен, стресиран, лесно се стряска</a:t>
            </a:r>
            <a:endParaRPr sz="1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-- Неуязвим, неавтентичен, винаги оптимистичен, статичен, недосегаем, безграничен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2676000" cy="74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/>
              <a:t>РАДОСТ</a:t>
            </a:r>
            <a:endParaRPr sz="5000" b="1"/>
          </a:p>
        </p:txBody>
      </p:sp>
      <p:sp>
        <p:nvSpPr>
          <p:cNvPr id="91" name="Google Shape;91;p16"/>
          <p:cNvSpPr txBox="1">
            <a:spLocks noGrp="1"/>
          </p:cNvSpPr>
          <p:nvPr>
            <p:ph type="subTitle" idx="1"/>
          </p:nvPr>
        </p:nvSpPr>
        <p:spPr>
          <a:xfrm>
            <a:off x="-149100" y="758075"/>
            <a:ext cx="3995400" cy="23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Признателност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Празнувайте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Блясък и любов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Лекота и хумор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Намерете и живейте целта на живота си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3846300" y="982875"/>
            <a:ext cx="5297700" cy="22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Възможности за благодарност. </a:t>
            </a:r>
            <a:endParaRPr sz="1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Разпознавайте и се наслаждавайте на красивите и хармонични неща в света. </a:t>
            </a:r>
            <a:endParaRPr sz="1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Имайте блясък в очите си и бъдете привлекателни. </a:t>
            </a:r>
            <a:endParaRPr sz="1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Споделете усмивка. </a:t>
            </a:r>
            <a:endParaRPr sz="1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Бъдете уникални и живейте житейската си мисия.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4452725" y="-33150"/>
            <a:ext cx="46914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За мен това се усеща правилно и в хармония? Съгласен съм с това! Красиво и прекрасно е! Какво искам да празнувам?</a:t>
            </a:r>
            <a:endParaRPr sz="1300" i="1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p16"/>
          <p:cNvSpPr txBox="1">
            <a:spLocks noGrp="1"/>
          </p:cNvSpPr>
          <p:nvPr>
            <p:ph type="ctrTitle"/>
          </p:nvPr>
        </p:nvSpPr>
        <p:spPr>
          <a:xfrm>
            <a:off x="753725" y="3251775"/>
            <a:ext cx="8390400" cy="46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457200" lvl="0" indent="-419100" algn="r" rtl="0"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en" sz="3000"/>
              <a:t>В Н И М А Н И Е &amp; Б Л А Г О Д А Р Н О С Т</a:t>
            </a:r>
            <a:endParaRPr sz="3000"/>
          </a:p>
        </p:txBody>
      </p:sp>
      <p:sp>
        <p:nvSpPr>
          <p:cNvPr id="95" name="Google Shape;95;p16"/>
          <p:cNvSpPr/>
          <p:nvPr/>
        </p:nvSpPr>
        <p:spPr>
          <a:xfrm>
            <a:off x="125" y="3846725"/>
            <a:ext cx="9144000" cy="129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125" y="3846725"/>
            <a:ext cx="91440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Илюзия / </a:t>
            </a:r>
            <a:r>
              <a:rPr lang="en" sz="2000">
                <a:solidFill>
                  <a:schemeClr val="dk1"/>
                </a:solidFill>
              </a:rPr>
              <a:t>Заблуда</a:t>
            </a:r>
            <a:endParaRPr sz="20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Самозаблуда / Фалшива реалност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125" y="4483475"/>
            <a:ext cx="9144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++ Наивен, с розови очила, неавтентичен, повърхностен, потискащ</a:t>
            </a:r>
            <a:endParaRPr sz="1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-- Депресиран, недоволен, самотен, непривлекателен, навъсен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2676000" cy="74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СРАМ</a:t>
            </a:r>
            <a:endParaRPr b="1"/>
          </a:p>
        </p:txBody>
      </p:sp>
      <p:sp>
        <p:nvSpPr>
          <p:cNvPr id="103" name="Google Shape;103;p17"/>
          <p:cNvSpPr txBox="1">
            <a:spLocks noGrp="1"/>
          </p:cNvSpPr>
          <p:nvPr>
            <p:ph type="subTitle" idx="1"/>
          </p:nvPr>
        </p:nvSpPr>
        <p:spPr>
          <a:xfrm>
            <a:off x="-149100" y="834275"/>
            <a:ext cx="3995400" cy="23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Саморефлексия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Грешките са човешки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Учете се от грешките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Развивайте социално подходящо поведение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2100"/>
              <a:buFont typeface="Roboto"/>
              <a:buChar char="●"/>
            </a:pPr>
            <a:r>
              <a:rPr lang="en" sz="21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Помирение</a:t>
            </a:r>
            <a:endParaRPr sz="21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17"/>
          <p:cNvSpPr txBox="1"/>
          <p:nvPr/>
        </p:nvSpPr>
        <p:spPr>
          <a:xfrm>
            <a:off x="3846300" y="862279"/>
            <a:ext cx="5297700" cy="24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lvl="0" indent="0" algn="l" rtl="0">
              <a:lnSpc>
                <a:spcPct val="136000"/>
              </a:lnSpc>
              <a:spcBef>
                <a:spcPts val="600"/>
              </a:spcBef>
              <a:spcAft>
                <a:spcPts val="2100"/>
              </a:spcAft>
              <a:buNone/>
            </a:pPr>
            <a:r>
              <a:rPr lang="en" sz="18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Помислете дали съм се държал (не)правилно. Признайте, че е човешко да грешим. Поправете пътя си въз основа на минали грешки. Култивирайте правилно социално поведение.</a:t>
            </a:r>
            <a:br>
              <a:rPr lang="en" sz="18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8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Признайте уязвимостта си и простете на себе си/на другите.</a:t>
            </a:r>
            <a:endParaRPr sz="1800" i="1">
              <a:solidFill>
                <a:schemeClr val="dk2"/>
              </a:solidFill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4452550" y="0"/>
            <a:ext cx="46914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Допуснах ли грешка или не? Къде сгреших?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Какъв човек бих искал да бъда?? </a:t>
            </a:r>
            <a:b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en" sz="1300" i="1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Къде мога да се променя и да се развивам??</a:t>
            </a:r>
            <a:endParaRPr sz="1300" i="1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17"/>
          <p:cNvSpPr txBox="1">
            <a:spLocks noGrp="1"/>
          </p:cNvSpPr>
          <p:nvPr>
            <p:ph type="ctrTitle"/>
          </p:nvPr>
        </p:nvSpPr>
        <p:spPr>
          <a:xfrm>
            <a:off x="4081750" y="3251775"/>
            <a:ext cx="5062200" cy="46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457200" lvl="0" indent="-400050" algn="r" rtl="0">
              <a:spcBef>
                <a:spcPts val="0"/>
              </a:spcBef>
              <a:spcAft>
                <a:spcPts val="0"/>
              </a:spcAft>
              <a:buSzPct val="100000"/>
              <a:buChar char="❖"/>
            </a:pPr>
            <a:r>
              <a:rPr lang="en" sz="3000"/>
              <a:t>С А М О Р Е Ф Л Е К С И Я</a:t>
            </a:r>
            <a:endParaRPr sz="3000"/>
          </a:p>
        </p:txBody>
      </p:sp>
      <p:sp>
        <p:nvSpPr>
          <p:cNvPr id="107" name="Google Shape;107;p17"/>
          <p:cNvSpPr/>
          <p:nvPr/>
        </p:nvSpPr>
        <p:spPr>
          <a:xfrm>
            <a:off x="125" y="3846725"/>
            <a:ext cx="9144000" cy="1296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</p:txBody>
      </p:sp>
      <p:sp>
        <p:nvSpPr>
          <p:cNvPr id="108" name="Google Shape;108;p17"/>
          <p:cNvSpPr txBox="1"/>
          <p:nvPr/>
        </p:nvSpPr>
        <p:spPr>
          <a:xfrm>
            <a:off x="125" y="3846725"/>
            <a:ext cx="9144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Самонараняване / Самоосъждане</a:t>
            </a:r>
            <a:endParaRPr sz="2000" b="1">
              <a:solidFill>
                <a:schemeClr val="dk1"/>
              </a:solidFill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125" y="4266300"/>
            <a:ext cx="91440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++ Перфекционист, несигурен, съмнителен, компулсивен</a:t>
            </a:r>
            <a:endParaRPr sz="1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-- Егоцентричен, нарцистичен (надут самообраз, непогрешим, игнорира грешките), самодоволен, безсрамен, неспособен да се извини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/>
          <p:nvPr/>
        </p:nvSpPr>
        <p:spPr>
          <a:xfrm rot="-2698853">
            <a:off x="3615233" y="1621540"/>
            <a:ext cx="1907703" cy="1904734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grpSp>
        <p:nvGrpSpPr>
          <p:cNvPr id="115" name="Google Shape;115;p18"/>
          <p:cNvGrpSpPr/>
          <p:nvPr/>
        </p:nvGrpSpPr>
        <p:grpSpPr>
          <a:xfrm>
            <a:off x="1287978" y="988995"/>
            <a:ext cx="3412481" cy="3413191"/>
            <a:chOff x="2294102" y="1473389"/>
            <a:chExt cx="2365508" cy="2365508"/>
          </a:xfrm>
        </p:grpSpPr>
        <p:sp>
          <p:nvSpPr>
            <p:cNvPr id="116" name="Google Shape;116;p18"/>
            <p:cNvSpPr/>
            <p:nvPr/>
          </p:nvSpPr>
          <p:spPr>
            <a:xfrm rot="-2700000">
              <a:off x="2689034" y="1771298"/>
              <a:ext cx="1575643" cy="1769691"/>
            </a:xfrm>
            <a:custGeom>
              <a:avLst/>
              <a:gdLst/>
              <a:ahLst/>
              <a:cxnLst/>
              <a:rect l="l" t="t" r="r" b="b"/>
              <a:pathLst>
                <a:path w="254" h="285" extrusionOk="0">
                  <a:moveTo>
                    <a:pt x="200" y="153"/>
                  </a:moveTo>
                  <a:cubicBezTo>
                    <a:pt x="217" y="143"/>
                    <a:pt x="236" y="137"/>
                    <a:pt x="254" y="136"/>
                  </a:cubicBezTo>
                  <a:cubicBezTo>
                    <a:pt x="253" y="87"/>
                    <a:pt x="240" y="41"/>
                    <a:pt x="218" y="0"/>
                  </a:cubicBezTo>
                  <a:cubicBezTo>
                    <a:pt x="95" y="20"/>
                    <a:pt x="0" y="128"/>
                    <a:pt x="0" y="257"/>
                  </a:cubicBezTo>
                  <a:cubicBezTo>
                    <a:pt x="0" y="267"/>
                    <a:pt x="1" y="276"/>
                    <a:pt x="1" y="285"/>
                  </a:cubicBezTo>
                  <a:cubicBezTo>
                    <a:pt x="43" y="263"/>
                    <a:pt x="90" y="251"/>
                    <a:pt x="140" y="250"/>
                  </a:cubicBezTo>
                  <a:cubicBezTo>
                    <a:pt x="142" y="211"/>
                    <a:pt x="164" y="174"/>
                    <a:pt x="200" y="153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17" name="Google Shape;117;p18"/>
            <p:cNvSpPr txBox="1"/>
            <p:nvPr/>
          </p:nvSpPr>
          <p:spPr>
            <a:xfrm>
              <a:off x="3020670" y="2290220"/>
              <a:ext cx="790200" cy="6846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 i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“</a:t>
              </a:r>
              <a:r>
                <a:rPr lang="en" i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жалко</a:t>
              </a:r>
              <a:r>
                <a:rPr lang="en" sz="1300" i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”</a:t>
              </a:r>
              <a:endParaRPr sz="1300" i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100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Любов</a:t>
              </a:r>
              <a:br>
                <a:rPr lang="en" sz="13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 sz="13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срещу </a:t>
              </a:r>
              <a:br>
                <a:rPr lang="en" sz="13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 sz="13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пасивност</a:t>
              </a:r>
              <a:endPara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8" name="Google Shape;118;p18"/>
          <p:cNvGrpSpPr/>
          <p:nvPr/>
        </p:nvGrpSpPr>
        <p:grpSpPr>
          <a:xfrm>
            <a:off x="2992679" y="2441213"/>
            <a:ext cx="3404773" cy="3405481"/>
            <a:chOff x="3475789" y="2479847"/>
            <a:chExt cx="2360164" cy="2360164"/>
          </a:xfrm>
        </p:grpSpPr>
        <p:sp>
          <p:nvSpPr>
            <p:cNvPr id="119" name="Google Shape;119;p18"/>
            <p:cNvSpPr/>
            <p:nvPr/>
          </p:nvSpPr>
          <p:spPr>
            <a:xfrm rot="-2700000">
              <a:off x="3773733" y="2873178"/>
              <a:ext cx="1764275" cy="1573502"/>
            </a:xfrm>
            <a:custGeom>
              <a:avLst/>
              <a:gdLst/>
              <a:ahLst/>
              <a:cxnLst/>
              <a:rect l="l" t="t" r="r" b="b"/>
              <a:pathLst>
                <a:path w="285" h="254" extrusionOk="0">
                  <a:moveTo>
                    <a:pt x="152" y="54"/>
                  </a:moveTo>
                  <a:cubicBezTo>
                    <a:pt x="142" y="37"/>
                    <a:pt x="137" y="19"/>
                    <a:pt x="136" y="0"/>
                  </a:cubicBezTo>
                  <a:cubicBezTo>
                    <a:pt x="86" y="1"/>
                    <a:pt x="40" y="14"/>
                    <a:pt x="0" y="36"/>
                  </a:cubicBezTo>
                  <a:cubicBezTo>
                    <a:pt x="20" y="160"/>
                    <a:pt x="127" y="254"/>
                    <a:pt x="257" y="254"/>
                  </a:cubicBezTo>
                  <a:cubicBezTo>
                    <a:pt x="266" y="254"/>
                    <a:pt x="276" y="254"/>
                    <a:pt x="285" y="253"/>
                  </a:cubicBezTo>
                  <a:cubicBezTo>
                    <a:pt x="263" y="211"/>
                    <a:pt x="251" y="164"/>
                    <a:pt x="250" y="115"/>
                  </a:cubicBezTo>
                  <a:cubicBezTo>
                    <a:pt x="210" y="112"/>
                    <a:pt x="173" y="91"/>
                    <a:pt x="152" y="54"/>
                  </a:cubicBezTo>
                  <a:close/>
                </a:path>
              </a:pathLst>
            </a:custGeom>
            <a:solidFill>
              <a:srgbClr val="EFEFEF"/>
            </a:solidFill>
            <a:ln w="9525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20" name="Google Shape;120;p18"/>
            <p:cNvSpPr txBox="1"/>
            <p:nvPr/>
          </p:nvSpPr>
          <p:spPr>
            <a:xfrm>
              <a:off x="3823936" y="3427182"/>
              <a:ext cx="1496100" cy="5631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Clarity </a:t>
              </a:r>
              <a:b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vs </a:t>
              </a:r>
              <a:b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Destruction</a:t>
              </a:r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1000"/>
                </a:spcBef>
                <a:spcAft>
                  <a:spcPts val="0"/>
                </a:spcAft>
                <a:buNone/>
              </a:pPr>
              <a:r>
                <a:rPr lang="en" i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“wrong”</a:t>
              </a:r>
              <a:endParaRPr i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1" name="Google Shape;121;p18"/>
          <p:cNvGrpSpPr/>
          <p:nvPr/>
        </p:nvGrpSpPr>
        <p:grpSpPr>
          <a:xfrm>
            <a:off x="2742773" y="-703194"/>
            <a:ext cx="3408541" cy="3409250"/>
            <a:chOff x="3302555" y="300620"/>
            <a:chExt cx="2362776" cy="2362776"/>
          </a:xfrm>
        </p:grpSpPr>
        <p:sp>
          <p:nvSpPr>
            <p:cNvPr id="122" name="Google Shape;122;p18"/>
            <p:cNvSpPr/>
            <p:nvPr/>
          </p:nvSpPr>
          <p:spPr>
            <a:xfrm rot="-2700000">
              <a:off x="3599956" y="695260"/>
              <a:ext cx="1767975" cy="1573496"/>
            </a:xfrm>
            <a:custGeom>
              <a:avLst/>
              <a:gdLst/>
              <a:ahLst/>
              <a:cxnLst/>
              <a:rect l="l" t="t" r="r" b="b"/>
              <a:pathLst>
                <a:path w="285" h="253" extrusionOk="0">
                  <a:moveTo>
                    <a:pt x="28" y="0"/>
                  </a:moveTo>
                  <a:cubicBezTo>
                    <a:pt x="19" y="0"/>
                    <a:pt x="9" y="0"/>
                    <a:pt x="0" y="1"/>
                  </a:cubicBezTo>
                  <a:cubicBezTo>
                    <a:pt x="22" y="43"/>
                    <a:pt x="34" y="90"/>
                    <a:pt x="35" y="140"/>
                  </a:cubicBezTo>
                  <a:cubicBezTo>
                    <a:pt x="74" y="142"/>
                    <a:pt x="112" y="163"/>
                    <a:pt x="133" y="200"/>
                  </a:cubicBezTo>
                  <a:cubicBezTo>
                    <a:pt x="143" y="217"/>
                    <a:pt x="148" y="235"/>
                    <a:pt x="149" y="253"/>
                  </a:cubicBezTo>
                  <a:cubicBezTo>
                    <a:pt x="198" y="252"/>
                    <a:pt x="244" y="239"/>
                    <a:pt x="285" y="217"/>
                  </a:cubicBezTo>
                  <a:cubicBezTo>
                    <a:pt x="264" y="94"/>
                    <a:pt x="157" y="0"/>
                    <a:pt x="28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23" name="Google Shape;123;p18"/>
            <p:cNvSpPr txBox="1"/>
            <p:nvPr/>
          </p:nvSpPr>
          <p:spPr>
            <a:xfrm>
              <a:off x="3823913" y="1153125"/>
              <a:ext cx="1496100" cy="5631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i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“промяна”</a:t>
              </a:r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100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Признаване</a:t>
              </a:r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срещу </a:t>
              </a:r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илюзия</a:t>
              </a:r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4" name="Google Shape;124;p18"/>
          <p:cNvGrpSpPr/>
          <p:nvPr/>
        </p:nvGrpSpPr>
        <p:grpSpPr>
          <a:xfrm>
            <a:off x="4443849" y="745407"/>
            <a:ext cx="3412166" cy="3412876"/>
            <a:chOff x="4481729" y="1304571"/>
            <a:chExt cx="2365289" cy="2365289"/>
          </a:xfrm>
        </p:grpSpPr>
        <p:sp>
          <p:nvSpPr>
            <p:cNvPr id="125" name="Google Shape;125;p18"/>
            <p:cNvSpPr/>
            <p:nvPr/>
          </p:nvSpPr>
          <p:spPr>
            <a:xfrm rot="-2700000">
              <a:off x="4874704" y="1604373"/>
              <a:ext cx="1579339" cy="1765685"/>
            </a:xfrm>
            <a:custGeom>
              <a:avLst/>
              <a:gdLst/>
              <a:ahLst/>
              <a:cxnLst/>
              <a:rect l="l" t="t" r="r" b="b"/>
              <a:pathLst>
                <a:path w="254" h="285" extrusionOk="0">
                  <a:moveTo>
                    <a:pt x="53" y="133"/>
                  </a:moveTo>
                  <a:cubicBezTo>
                    <a:pt x="37" y="142"/>
                    <a:pt x="18" y="148"/>
                    <a:pt x="0" y="149"/>
                  </a:cubicBezTo>
                  <a:cubicBezTo>
                    <a:pt x="1" y="198"/>
                    <a:pt x="14" y="244"/>
                    <a:pt x="36" y="285"/>
                  </a:cubicBezTo>
                  <a:cubicBezTo>
                    <a:pt x="159" y="264"/>
                    <a:pt x="254" y="157"/>
                    <a:pt x="254" y="27"/>
                  </a:cubicBezTo>
                  <a:cubicBezTo>
                    <a:pt x="254" y="18"/>
                    <a:pt x="253" y="9"/>
                    <a:pt x="252" y="0"/>
                  </a:cubicBezTo>
                  <a:cubicBezTo>
                    <a:pt x="211" y="21"/>
                    <a:pt x="164" y="34"/>
                    <a:pt x="114" y="34"/>
                  </a:cubicBezTo>
                  <a:cubicBezTo>
                    <a:pt x="112" y="74"/>
                    <a:pt x="90" y="111"/>
                    <a:pt x="53" y="133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26" name="Google Shape;126;p18"/>
            <p:cNvSpPr txBox="1"/>
            <p:nvPr/>
          </p:nvSpPr>
          <p:spPr>
            <a:xfrm>
              <a:off x="5279214" y="2068375"/>
              <a:ext cx="828300" cy="1065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i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“ужасно” </a:t>
              </a:r>
              <a:endParaRPr i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ctr" rtl="0">
                <a:spcBef>
                  <a:spcPts val="100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Креативност</a:t>
              </a:r>
              <a:br>
                <a:rPr lang="en" sz="13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 sz="13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срещу</a:t>
              </a:r>
              <a:br>
                <a:rPr lang="en" sz="13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" sz="13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Замръзване (“парализиране”)</a:t>
              </a:r>
              <a:endParaRPr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27" name="Google Shape;127;p18"/>
          <p:cNvSpPr/>
          <p:nvPr/>
        </p:nvSpPr>
        <p:spPr>
          <a:xfrm>
            <a:off x="3532450" y="-48375"/>
            <a:ext cx="1862100" cy="5157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РАДОСТ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8" name="Google Shape;128;p18"/>
          <p:cNvSpPr/>
          <p:nvPr/>
        </p:nvSpPr>
        <p:spPr>
          <a:xfrm rot="-5400000">
            <a:off x="1106875" y="2334350"/>
            <a:ext cx="2131800" cy="4791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ТЪГА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9" name="Google Shape;129;p18"/>
          <p:cNvSpPr/>
          <p:nvPr/>
        </p:nvSpPr>
        <p:spPr>
          <a:xfrm rot="5400000">
            <a:off x="6196925" y="2376600"/>
            <a:ext cx="1536900" cy="4791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СТРАХ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0" name="Google Shape;130;p18"/>
          <p:cNvSpPr/>
          <p:nvPr/>
        </p:nvSpPr>
        <p:spPr>
          <a:xfrm rot="10800000">
            <a:off x="3740761" y="4717075"/>
            <a:ext cx="1908600" cy="4791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195063" y="46803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ГНЯВ</a:t>
            </a:r>
            <a:endParaRPr/>
          </a:p>
        </p:txBody>
      </p:sp>
      <p:sp>
        <p:nvSpPr>
          <p:cNvPr id="132" name="Google Shape;132;p18"/>
          <p:cNvSpPr/>
          <p:nvPr/>
        </p:nvSpPr>
        <p:spPr>
          <a:xfrm>
            <a:off x="4166625" y="2113175"/>
            <a:ext cx="804900" cy="8049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СРАМ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3999075" y="1847700"/>
            <a:ext cx="1140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chemeClr val="dk1"/>
                </a:solidFill>
              </a:rPr>
              <a:t>“am I wrong?”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3767263" y="2782675"/>
            <a:ext cx="16275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Саморефлексия</a:t>
            </a:r>
            <a:endParaRPr sz="13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срещу</a:t>
            </a:r>
            <a:endParaRPr sz="13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Самоунищожение</a:t>
            </a:r>
            <a:endParaRPr sz="13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575</Words>
  <Application>Microsoft Office PowerPoint</Application>
  <PresentationFormat>Презентация на цял екран (16:9)</PresentationFormat>
  <Paragraphs>89</Paragraphs>
  <Slides>6</Slides>
  <Notes>6</Notes>
  <HiddenSlides>1</HiddenSlides>
  <MMClips>0</MMClips>
  <ScaleCrop>false</ScaleCrop>
  <HeadingPairs>
    <vt:vector size="6" baseType="variant">
      <vt:variant>
        <vt:lpstr>Използвани шрифтове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6</vt:i4>
      </vt:variant>
    </vt:vector>
  </HeadingPairs>
  <TitlesOfParts>
    <vt:vector size="9" baseType="lpstr">
      <vt:lpstr>Arial</vt:lpstr>
      <vt:lpstr>Roboto</vt:lpstr>
      <vt:lpstr>Simple Light</vt:lpstr>
      <vt:lpstr>ГНЯВ</vt:lpstr>
      <vt:lpstr>ТЪГА</vt:lpstr>
      <vt:lpstr>СТРАХ</vt:lpstr>
      <vt:lpstr>РАДОСТ</vt:lpstr>
      <vt:lpstr>СРАМ</vt:lpstr>
      <vt:lpstr>Презентация на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ГНЯВ</dc:title>
  <dc:creator>HP</dc:creator>
  <cp:lastModifiedBy>HP</cp:lastModifiedBy>
  <cp:revision>1</cp:revision>
  <dcterms:modified xsi:type="dcterms:W3CDTF">2026-01-22T10:32:15Z</dcterms:modified>
</cp:coreProperties>
</file>